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400" r:id="rId2"/>
    <p:sldId id="420" r:id="rId3"/>
    <p:sldId id="422" r:id="rId4"/>
    <p:sldId id="423" r:id="rId5"/>
    <p:sldId id="424" r:id="rId6"/>
    <p:sldId id="432" r:id="rId7"/>
    <p:sldId id="434" r:id="rId8"/>
    <p:sldId id="426" r:id="rId9"/>
    <p:sldId id="433" r:id="rId10"/>
    <p:sldId id="403" r:id="rId11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5">
          <p15:clr>
            <a:srgbClr val="A4A3A4"/>
          </p15:clr>
        </p15:guide>
        <p15:guide id="2" pos="214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0"/>
  </p:normalViewPr>
  <p:slideViewPr>
    <p:cSldViewPr>
      <p:cViewPr>
        <p:scale>
          <a:sx n="100" d="100"/>
          <a:sy n="100" d="100"/>
        </p:scale>
        <p:origin x="1836" y="1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0965" tIns="45482" rIns="90965" bIns="45482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5300"/>
          </a:xfrm>
          <a:prstGeom prst="rect">
            <a:avLst/>
          </a:prstGeom>
        </p:spPr>
        <p:txBody>
          <a:bodyPr vert="horz" lIns="90965" tIns="45482" rIns="90965" bIns="45482" rtlCol="0"/>
          <a:lstStyle>
            <a:lvl1pPr algn="r">
              <a:defRPr sz="1200" smtClean="0"/>
            </a:lvl1pPr>
          </a:lstStyle>
          <a:p>
            <a:pPr>
              <a:defRPr/>
            </a:pPr>
            <a:fld id="{89EC0240-AC9D-4E5D-AD4F-99C21B61AAD0}" type="datetimeFigureOut">
              <a:rPr lang="ru-RU"/>
              <a:pPr>
                <a:defRPr/>
              </a:pPr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813" cy="495300"/>
          </a:xfrm>
          <a:prstGeom prst="rect">
            <a:avLst/>
          </a:prstGeom>
        </p:spPr>
        <p:txBody>
          <a:bodyPr vert="horz" lIns="90965" tIns="45482" rIns="90965" bIns="4548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275" y="9429750"/>
            <a:ext cx="2944813" cy="495300"/>
          </a:xfrm>
          <a:prstGeom prst="rect">
            <a:avLst/>
          </a:prstGeom>
        </p:spPr>
        <p:txBody>
          <a:bodyPr vert="horz" lIns="90965" tIns="45482" rIns="90965" bIns="45482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CA27E40-332A-4A2B-81CE-406A7DD0DC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10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965" tIns="45482" rIns="90965" bIns="45482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ru-RU" dirty="0"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29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09645" algn="l"/>
                <a:tab pos="1819290" algn="l"/>
                <a:tab pos="2728935" algn="l"/>
                <a:tab pos="3638580" algn="l"/>
                <a:tab pos="4548226" algn="l"/>
                <a:tab pos="5457871" algn="l"/>
                <a:tab pos="6367516" algn="l"/>
                <a:tab pos="7277161" algn="l"/>
                <a:tab pos="8186806" algn="l"/>
                <a:tab pos="9096451" algn="l"/>
                <a:tab pos="10006096" algn="l"/>
              </a:tabLst>
              <a:defRPr sz="1200">
                <a:solidFill>
                  <a:srgbClr val="000000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4875"/>
            <a:ext cx="4984750" cy="4465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4450" y="0"/>
            <a:ext cx="2943225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ts val="29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09645" algn="l"/>
                <a:tab pos="1819290" algn="l"/>
                <a:tab pos="2728935" algn="l"/>
                <a:tab pos="3638580" algn="l"/>
                <a:tab pos="4548226" algn="l"/>
                <a:tab pos="5457871" algn="l"/>
                <a:tab pos="6367516" algn="l"/>
                <a:tab pos="7277161" algn="l"/>
                <a:tab pos="8186806" algn="l"/>
                <a:tab pos="9096451" algn="l"/>
                <a:tab pos="10006096" algn="l"/>
              </a:tabLst>
              <a:defRPr sz="1200">
                <a:solidFill>
                  <a:srgbClr val="000000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431338"/>
            <a:ext cx="2944813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29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09645" algn="l"/>
                <a:tab pos="1819290" algn="l"/>
                <a:tab pos="2728935" algn="l"/>
                <a:tab pos="3638580" algn="l"/>
                <a:tab pos="4548226" algn="l"/>
                <a:tab pos="5457871" algn="l"/>
                <a:tab pos="6367516" algn="l"/>
                <a:tab pos="7277161" algn="l"/>
                <a:tab pos="8186806" algn="l"/>
                <a:tab pos="9096451" algn="l"/>
                <a:tab pos="10006096" algn="l"/>
              </a:tabLst>
              <a:defRPr sz="1200">
                <a:solidFill>
                  <a:srgbClr val="000000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4450" y="9431338"/>
            <a:ext cx="2943225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89532" tIns="46557" rIns="89532" bIns="46557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ts val="298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09645" algn="l"/>
                <a:tab pos="1819290" algn="l"/>
                <a:tab pos="2728935" algn="l"/>
                <a:tab pos="3638580" algn="l"/>
                <a:tab pos="4548226" algn="l"/>
                <a:tab pos="5457871" algn="l"/>
                <a:tab pos="6367516" algn="l"/>
                <a:tab pos="7277161" algn="l"/>
                <a:tab pos="8186806" algn="l"/>
                <a:tab pos="9096451" algn="l"/>
                <a:tab pos="10006096" algn="l"/>
              </a:tabLst>
              <a:defRPr sz="1200">
                <a:solidFill>
                  <a:srgbClr val="000000"/>
                </a:solidFill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8A41D3F3-5395-4362-AB54-DF9CA9C551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610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57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3990" indent="-286150" defTabSz="93157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4600" indent="-228920" defTabSz="93157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2440" indent="-228920" defTabSz="93157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0280" indent="-228920" defTabSz="931577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8120" indent="-228920" defTabSz="9315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5961" indent="-228920" defTabSz="9315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33801" indent="-228920" defTabSz="9315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91641" indent="-228920" defTabSz="9315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4704F0E-FB11-418A-8A6B-A40C04A2AE02}" type="slidenum">
              <a:rPr lang="ru-RU" sz="1200" smtClean="0"/>
              <a:pPr eaLnBrk="1" hangingPunct="1"/>
              <a:t>1</a:t>
            </a:fld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498827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2532" name="Номер слайда 3"/>
          <p:cNvSpPr txBox="1">
            <a:spLocks noGrp="1"/>
          </p:cNvSpPr>
          <p:nvPr/>
        </p:nvSpPr>
        <p:spPr bwMode="auto">
          <a:xfrm>
            <a:off x="3850744" y="9429354"/>
            <a:ext cx="2945341" cy="495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43" tIns="46571" rIns="93143" bIns="46571" anchor="b"/>
          <a:lstStyle>
            <a:lvl1pPr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CA8A8056-AF50-4200-934A-E6215ED40023}" type="slidenum">
              <a:rPr lang="ru-RU" sz="1200"/>
              <a:pPr algn="r" eaLnBrk="1" hangingPunct="1"/>
              <a:t>10</a:t>
            </a:fld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113272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6525" y="1009650"/>
            <a:ext cx="7313613" cy="117951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2209800"/>
            <a:ext cx="7923213" cy="1827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4189413"/>
            <a:ext cx="7923213" cy="1828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xfrm>
            <a:off x="0" y="6467475"/>
            <a:ext cx="938213" cy="388938"/>
          </a:xfrm>
          <a:prstGeom prst="rect">
            <a:avLst/>
          </a:prstGeom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cs typeface="+mn-cs"/>
              </a:defRPr>
            </a:lvl1pPr>
          </a:lstStyle>
          <a:p>
            <a:pPr>
              <a:defRPr/>
            </a:pPr>
            <a:fld id="{0E9EA31C-FF93-4433-96DB-35D010C68C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пр копия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 descr="пр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463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6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2455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9" r:id="rId2"/>
    <p:sldLayoutId id="2147483738" r:id="rId3"/>
    <p:sldLayoutId id="2147483737" r:id="rId4"/>
    <p:sldLayoutId id="2147483736" r:id="rId5"/>
    <p:sldLayoutId id="2147483735" r:id="rId6"/>
    <p:sldLayoutId id="2147483734" r:id="rId7"/>
    <p:sldLayoutId id="2147483733" r:id="rId8"/>
    <p:sldLayoutId id="2147483732" r:id="rId9"/>
    <p:sldLayoutId id="2147483731" r:id="rId10"/>
    <p:sldLayoutId id="2147483730" r:id="rId11"/>
    <p:sldLayoutId id="2147483745" r:id="rId12"/>
    <p:sldLayoutId id="2147483746" r:id="rId13"/>
  </p:sldLayoutIdLst>
  <p:hf hdr="0" ftr="0" dt="0"/>
  <p:txStyles>
    <p:titleStyle>
      <a:lvl1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2pPr>
      <a:lvl3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3pPr>
      <a:lvl4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4pPr>
      <a:lvl5pPr algn="l" defTabSz="449263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5pPr>
      <a:lvl6pPr marL="2514600" indent="-228600" algn="l" defTabSz="449263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6pPr>
      <a:lvl7pPr marL="2971800" indent="-228600" algn="l" defTabSz="449263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7pPr>
      <a:lvl8pPr marL="3429000" indent="-228600" algn="l" defTabSz="449263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8pPr>
      <a:lvl9pPr marL="3886200" indent="-228600" algn="l" defTabSz="449263" rtl="0" fontAlgn="base">
        <a:lnSpc>
          <a:spcPct val="8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2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13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6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10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6pPr>
      <a:lvl7pPr marL="2971800" indent="-228600" algn="l" defTabSz="449263" rtl="0" fontAlgn="base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7pPr>
      <a:lvl8pPr marL="3429000" indent="-228600" algn="l" defTabSz="449263" rtl="0" fontAlgn="base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8pPr>
      <a:lvl9pPr marL="3886200" indent="-228600" algn="l" defTabSz="449263" rtl="0" fontAlgn="base">
        <a:lnSpc>
          <a:spcPct val="75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6"/>
          <p:cNvSpPr>
            <a:spLocks noChangeArrowheads="1"/>
          </p:cNvSpPr>
          <p:nvPr/>
        </p:nvSpPr>
        <p:spPr bwMode="auto">
          <a:xfrm>
            <a:off x="611188" y="2417763"/>
            <a:ext cx="8532812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ru-RU" sz="2800" b="1" dirty="0">
                <a:solidFill>
                  <a:srgbClr val="008080"/>
                </a:solidFill>
                <a:latin typeface="Calibri" pitchFamily="34" charset="0"/>
              </a:rPr>
              <a:t>Управление федеральной антимонопольной службы</a:t>
            </a:r>
          </a:p>
          <a:p>
            <a:pPr algn="r"/>
            <a:r>
              <a:rPr lang="ru-RU" sz="2800" b="1" dirty="0">
                <a:solidFill>
                  <a:srgbClr val="008080"/>
                </a:solidFill>
                <a:latin typeface="Calibri" pitchFamily="34" charset="0"/>
              </a:rPr>
              <a:t>по Свердловской области</a:t>
            </a:r>
            <a:endParaRPr lang="en-US" sz="2800" b="1" dirty="0">
              <a:solidFill>
                <a:srgbClr val="008080"/>
              </a:solidFill>
              <a:latin typeface="Calibri" pitchFamily="34" charset="0"/>
            </a:endParaRPr>
          </a:p>
        </p:txBody>
      </p:sp>
      <p:sp>
        <p:nvSpPr>
          <p:cNvPr id="3075" name="Прямоугольник 3"/>
          <p:cNvSpPr>
            <a:spLocks noChangeArrowheads="1"/>
          </p:cNvSpPr>
          <p:nvPr/>
        </p:nvSpPr>
        <p:spPr bwMode="auto">
          <a:xfrm>
            <a:off x="28575" y="4149725"/>
            <a:ext cx="9144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5400" b="1" dirty="0">
                <a:solidFill>
                  <a:schemeClr val="tx1"/>
                </a:solidFill>
                <a:latin typeface="Calibri" pitchFamily="34" charset="0"/>
              </a:rPr>
              <a:t>Контроль в сфере закупок</a:t>
            </a:r>
            <a:endParaRPr lang="ru-RU" sz="32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Box 8"/>
          <p:cNvSpPr txBox="1">
            <a:spLocks noChangeArrowheads="1"/>
          </p:cNvSpPr>
          <p:nvPr/>
        </p:nvSpPr>
        <p:spPr bwMode="auto">
          <a:xfrm>
            <a:off x="3180109" y="3235043"/>
            <a:ext cx="5568355" cy="553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000" i="1" dirty="0">
                <a:latin typeface="Bodoni" pitchFamily="18" charset="0"/>
              </a:rPr>
              <a:t>http://sverdlovsk.fas.gov.ru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88" y="2322119"/>
            <a:ext cx="2519460" cy="2691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2"/>
          <p:cNvSpPr>
            <a:spLocks noGrp="1"/>
          </p:cNvSpPr>
          <p:nvPr/>
        </p:nvSpPr>
        <p:spPr bwMode="auto">
          <a:xfrm>
            <a:off x="1115617" y="1052736"/>
            <a:ext cx="698477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ru-RU" altLang="ru-RU" sz="3200" b="1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СПАСИБО ЗА ВНИМАНИЕ!  </a:t>
            </a:r>
            <a:endParaRPr lang="ru-RU" altLang="ru-RU" sz="3200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2420888"/>
            <a:ext cx="8352928" cy="4752528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Нарушение части 3 статьи 68 Закона о контрактной системе</a:t>
            </a:r>
          </a:p>
          <a:p>
            <a:pPr algn="ctr">
              <a:buNone/>
            </a:pPr>
            <a:r>
              <a:rPr lang="ru-RU" sz="2400" dirty="0" smtClean="0"/>
              <a:t>«… При этом электронный аукцион в случае включения в документацию о закупке в соответствии с </a:t>
            </a:r>
            <a:r>
              <a:rPr lang="ru-RU" sz="2400" dirty="0" smtClean="0">
                <a:solidFill>
                  <a:srgbClr val="FF0000"/>
                </a:solidFill>
              </a:rPr>
              <a:t>пунктом 8 части 1 статьи 33</a:t>
            </a:r>
            <a:r>
              <a:rPr lang="ru-RU" sz="2400" dirty="0" smtClean="0"/>
              <a:t> настоящего Федерального закона проектной документации проводится через четыре часа после окончания срока подачи заявок на участие в указанном электронном аукционе.»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E9EA31C-FF93-4433-96DB-35D010C68CD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2420888"/>
            <a:ext cx="7923213" cy="4752528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Способ определения поставщика, указываемый в ЕИС: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E9EA31C-FF93-4433-96DB-35D010C68CD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429000"/>
            <a:ext cx="41910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2420888"/>
            <a:ext cx="7923213" cy="4752528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Указание в проекте контракта штрафов и пени за ненадлежащее исполнение (неисполнение) контрактов не соответствующих требованиям Постановления Правительства РФ </a:t>
            </a:r>
            <a:br>
              <a:rPr lang="ru-RU" sz="2400" dirty="0" smtClean="0"/>
            </a:br>
            <a:r>
              <a:rPr lang="ru-RU" sz="2400" dirty="0" smtClean="0"/>
              <a:t>от 2 августа 2019 г. № 1011, вступившими в силу </a:t>
            </a:r>
            <a:br>
              <a:rPr lang="ru-RU" sz="2400" dirty="0" smtClean="0"/>
            </a:br>
            <a:r>
              <a:rPr lang="ru-RU" sz="2400" dirty="0" smtClean="0"/>
              <a:t>с 14 августа 2019 г.</a:t>
            </a:r>
            <a:endParaRPr lang="ru-RU" sz="22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E9EA31C-FF93-4433-96DB-35D010C68CD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2420888"/>
            <a:ext cx="7923213" cy="3816424"/>
          </a:xfrm>
        </p:spPr>
        <p:txBody>
          <a:bodyPr/>
          <a:lstStyle/>
          <a:p>
            <a:pPr algn="ctr">
              <a:buFontTx/>
              <a:buChar char="-"/>
            </a:pPr>
            <a:r>
              <a:rPr lang="ru-RU" sz="2400" dirty="0" smtClean="0"/>
              <a:t>Предъявление требований не предусмотренных документацией;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Несоответствие положений инструкции по заполнению заявок требованиям к характеристикам материалов (товаров); 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Размещение разъяснений положений </a:t>
            </a:r>
            <a:r>
              <a:rPr lang="ru-RU" sz="2400" dirty="0"/>
              <a:t>документации </a:t>
            </a:r>
            <a:r>
              <a:rPr lang="ru-RU" sz="2400" dirty="0" smtClean="0"/>
              <a:t>изменяющих суть документации;</a:t>
            </a:r>
            <a:endParaRPr lang="ru-RU" sz="22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E9EA31C-FF93-4433-96DB-35D010C68CD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1988840"/>
            <a:ext cx="7923213" cy="4248472"/>
          </a:xfrm>
        </p:spPr>
        <p:txBody>
          <a:bodyPr/>
          <a:lstStyle/>
          <a:p>
            <a:pPr algn="ctr">
              <a:buFontTx/>
              <a:buChar char="-"/>
            </a:pPr>
            <a:r>
              <a:rPr lang="ru-RU" sz="2400" dirty="0"/>
              <a:t> </a:t>
            </a:r>
            <a:r>
              <a:rPr lang="ru-RU" sz="2400" dirty="0" smtClean="0"/>
              <a:t>Размещение разъяснения </a:t>
            </a:r>
            <a:r>
              <a:rPr lang="ru-RU" sz="2400" dirty="0"/>
              <a:t>положений документации </a:t>
            </a:r>
            <a:r>
              <a:rPr lang="ru-RU" sz="2400" dirty="0" smtClean="0"/>
              <a:t>с указанием наименования участника;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Нарушение сроков размещения закупки; 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Нарушение сроков размещения изменений и предоставления разъяснений</a:t>
            </a:r>
            <a:r>
              <a:rPr lang="ru-RU" sz="2400" dirty="0" smtClean="0"/>
              <a:t>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Неправомерный допуск участников (в составе 1й части заявки необходимо только согласие)</a:t>
            </a:r>
            <a:endParaRPr lang="ru-RU" sz="22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E9EA31C-FF93-4433-96DB-35D010C68CD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22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1988840"/>
            <a:ext cx="7923213" cy="4248472"/>
          </a:xfrm>
        </p:spPr>
        <p:txBody>
          <a:bodyPr/>
          <a:lstStyle/>
          <a:p>
            <a:pPr algn="ctr">
              <a:buFontTx/>
              <a:buChar char="-"/>
            </a:pPr>
            <a:endParaRPr lang="ru-RU" sz="2400" dirty="0" smtClean="0"/>
          </a:p>
          <a:p>
            <a:pPr algn="ctr">
              <a:buFontTx/>
              <a:buChar char="-"/>
            </a:pPr>
            <a:r>
              <a:rPr lang="ru-RU" sz="2400" dirty="0" smtClean="0"/>
              <a:t>Неверной срок начала и окончания предоставления разъяснений;</a:t>
            </a:r>
          </a:p>
          <a:p>
            <a:pPr algn="ctr">
              <a:buFontTx/>
              <a:buChar char="-"/>
            </a:pPr>
            <a:r>
              <a:rPr lang="ru-RU" sz="2400" dirty="0"/>
              <a:t> </a:t>
            </a:r>
            <a:r>
              <a:rPr lang="ru-RU" sz="2400" dirty="0" smtClean="0"/>
              <a:t>несоответствие критериев (шкал, коэффициентов, формул) постановлению № 1085;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Неравномерное распределение шкалы оценки;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Несоразмерность требований, предъявляемых к опыту участника;</a:t>
            </a:r>
            <a:endParaRPr lang="ru-RU" sz="22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E9EA31C-FF93-4433-96DB-35D010C68CDA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310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2420888"/>
            <a:ext cx="9144000" cy="4752528"/>
          </a:xfrm>
        </p:spPr>
        <p:txBody>
          <a:bodyPr/>
          <a:lstStyle/>
          <a:p>
            <a:pPr algn="ctr">
              <a:buNone/>
            </a:pPr>
            <a:r>
              <a:rPr lang="ru-RU" sz="2400" dirty="0" smtClean="0"/>
              <a:t>Нарушения при направлении сведений для включении в РНП: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Неверный расчет сроков надлежащего уведомления при одностороннем отказе от исполнения контракта;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Несоблюдение требования о предоставлении исполнителю 10 дней на исправление нарушений, послуживших основанием для одностороннего отказа;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Несвоевременное направление сведений о включении в РНП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E9EA31C-FF93-4433-96DB-35D010C68CD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2420888"/>
            <a:ext cx="9144000" cy="4752528"/>
          </a:xfrm>
        </p:spPr>
        <p:txBody>
          <a:bodyPr/>
          <a:lstStyle/>
          <a:p>
            <a:pPr marL="0" indent="0" algn="ctr">
              <a:buNone/>
            </a:pPr>
            <a:endParaRPr lang="ru-RU" sz="2400" dirty="0" smtClean="0"/>
          </a:p>
          <a:p>
            <a:pPr algn="ctr">
              <a:buFontTx/>
              <a:buChar char="-"/>
            </a:pPr>
            <a:r>
              <a:rPr lang="ru-RU" sz="2400" dirty="0" smtClean="0"/>
              <a:t>Направление заявления о включении в РНП при наличии одностороннего отказа участника;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Неисполнение обязательств заказчиком;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Отсутствие ответов заказчика на запросы исполнителя по контракту.</a:t>
            </a:r>
            <a:endParaRPr lang="ru-RU" sz="2400" dirty="0" smtClean="0"/>
          </a:p>
          <a:p>
            <a:pPr algn="ctr">
              <a:buFontTx/>
              <a:buChar char="-"/>
            </a:pPr>
            <a:endParaRPr lang="ru-RU" sz="2400" dirty="0" smtClean="0"/>
          </a:p>
          <a:p>
            <a:pPr algn="ctr">
              <a:buFontTx/>
              <a:buChar char="-"/>
            </a:pPr>
            <a:endParaRPr lang="ru-RU" sz="24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0E9EA31C-FF93-4433-96DB-35D010C68CDA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853869"/>
      </p:ext>
    </p:extLst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18598</TotalTime>
  <Words>185</Words>
  <Application>Microsoft Office PowerPoint</Application>
  <PresentationFormat>Экран (4:3)</PresentationFormat>
  <Paragraphs>39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Bodoni</vt:lpstr>
      <vt:lpstr>Calibri</vt:lpstr>
      <vt:lpstr>Tahoma</vt:lpstr>
      <vt:lpstr>Times New Roman</vt:lpstr>
      <vt:lpstr>1_Оформление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АНТИМОНОПОЛЬНАЯ СЛУЖБА</dc:title>
  <dc:creator>ФАС России - Управление по контролю за размещением госзаказа</dc:creator>
  <cp:lastModifiedBy>Антон Евгеньевич Трофимов</cp:lastModifiedBy>
  <cp:revision>878</cp:revision>
  <cp:lastPrinted>2018-01-25T09:29:06Z</cp:lastPrinted>
  <dcterms:created xsi:type="dcterms:W3CDTF">1601-01-01T00:00:00Z</dcterms:created>
  <dcterms:modified xsi:type="dcterms:W3CDTF">2020-01-28T10:54:42Z</dcterms:modified>
</cp:coreProperties>
</file>